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Slab"/>
      <p:regular r:id="rId29"/>
      <p:bold r:id="rId30"/>
    </p:embeddedFon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Slab-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RobotoSlab-bold.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019c0648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019c0648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019c0648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019c0648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http://highscalability.com/blog/2009/8/5/stack-overflow-architecture.html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019c0648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019c0648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019c0648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019c0648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019c0648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019c0648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https://blog.serverfault.com/2015/03/05/how-we-upgrade-a-live-data-center/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019c0648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019c0648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https://blog.serverfault.com/2015/03/05/how-we-upgrade-a-live-data-center/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019c06486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019c0648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https://nickcraver.com/blog/2016/02/17/stack-overflow-the-architecture-2016-edition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019c0648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019c0648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019c06486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019c0648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19c0648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019c0648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one question that comes is that if we have multiple app servers running, then which server’s IP will be returned by the DNS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019c064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019c064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019c0648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019c0648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019c064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019c064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019c0648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019c0648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019c0648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019c0648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19c0648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019c0648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Earlier computers used to come with very low config.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019c0648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019c0648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019c0648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019c0648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019c0648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019c0648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019c0648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019c0648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019c0648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019c0648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019c0648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019c0648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56" name="Google Shape;56;p1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57" name="Google Shape;57;p1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58" name="Google Shape;58;p1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59" name="Google Shape;59;p1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cxnSp>
        <p:nvCxnSpPr>
          <p:cNvPr id="62" name="Google Shape;62;p1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3" name="Google Shape;63;p15"/>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cxnSp>
        <p:nvCxnSpPr>
          <p:cNvPr id="66" name="Google Shape;66;p1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67" name="Google Shape;67;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cxnSp>
        <p:nvCxnSpPr>
          <p:cNvPr id="71" name="Google Shape;71;p1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72" name="Google Shape;7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 name="Google Shape;73;p1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 name="Google Shape;74;p1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cxnSp>
        <p:nvCxnSpPr>
          <p:cNvPr id="80" name="Google Shape;80;p1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81" name="Google Shape;81;p19"/>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9"/>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90" name="Google Shape;90;p21"/>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91" name="Google Shape;91;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92" name="Google Shape;92;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100" name="Google Shape;100;p23"/>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52" name="Google Shape;52;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5"/>
          <p:cNvSpPr txBox="1"/>
          <p:nvPr>
            <p:ph type="ctrTitle"/>
          </p:nvPr>
        </p:nvSpPr>
        <p:spPr>
          <a:xfrm>
            <a:off x="1680302" y="11889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Module 1:</a:t>
            </a:r>
            <a:endParaRPr/>
          </a:p>
          <a:p>
            <a:pPr indent="0" lvl="0" marL="0" rtl="0" algn="ctr">
              <a:spcBef>
                <a:spcPts val="0"/>
              </a:spcBef>
              <a:spcAft>
                <a:spcPts val="0"/>
              </a:spcAft>
              <a:buNone/>
            </a:pPr>
            <a:r>
              <a:rPr lang="en-GB"/>
              <a:t>Introduction To System Design</a:t>
            </a:r>
            <a:endParaRPr/>
          </a:p>
        </p:txBody>
      </p:sp>
      <p:sp>
        <p:nvSpPr>
          <p:cNvPr id="109" name="Google Shape;109;p25"/>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a:t>Sanket Singh</a:t>
            </a:r>
            <a:br>
              <a:rPr lang="en-GB"/>
            </a:br>
            <a:r>
              <a:rPr lang="en-GB"/>
              <a:t>SWE 2 @ Google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Case study of Stackoverflow</a:t>
            </a:r>
            <a:endParaRPr/>
          </a:p>
        </p:txBody>
      </p:sp>
      <p:sp>
        <p:nvSpPr>
          <p:cNvPr id="170" name="Google Shape;170;p3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71" name="Google Shape;171;p34"/>
          <p:cNvPicPr preferRelativeResize="0"/>
          <p:nvPr/>
        </p:nvPicPr>
        <p:blipFill>
          <a:blip r:embed="rId3">
            <a:alphaModFix/>
          </a:blip>
          <a:stretch>
            <a:fillRect/>
          </a:stretch>
        </p:blipFill>
        <p:spPr>
          <a:xfrm>
            <a:off x="2663175" y="2876247"/>
            <a:ext cx="3817650" cy="1994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Stackoverflow used vertical scaling</a:t>
            </a:r>
            <a:endParaRPr/>
          </a:p>
        </p:txBody>
      </p:sp>
      <p:sp>
        <p:nvSpPr>
          <p:cNvPr id="177" name="Google Shape;177;p3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A significant aspect of Stack Overflow's story is its emphasis on the "scale up" approach, which contrasts with the popular "scale out" method.</a:t>
            </a:r>
            <a:endParaRPr/>
          </a:p>
          <a:p>
            <a:pPr indent="-342900" lvl="0" marL="457200" rtl="0" algn="l">
              <a:lnSpc>
                <a:spcPct val="150000"/>
              </a:lnSpc>
              <a:spcBef>
                <a:spcPts val="0"/>
              </a:spcBef>
              <a:spcAft>
                <a:spcPts val="0"/>
              </a:spcAft>
              <a:buSzPts val="1800"/>
              <a:buChar char="●"/>
            </a:pPr>
            <a:r>
              <a:rPr lang="en-GB"/>
              <a:t>Instead of scaling out, Stack Overflow scales up by purchasing more powerful machines and adding more memory when needed. This approach suits their requirements, given their substantial site traffic but not being on the scale of giants like Google. They have various options to scale further, such as caching, adding more web servers, and denormalization.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Stackoverflow used vertical scaling</a:t>
            </a:r>
            <a:endParaRPr/>
          </a:p>
        </p:txBody>
      </p:sp>
      <p:sp>
        <p:nvSpPr>
          <p:cNvPr id="183" name="Google Shape;183;p3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As per data in around 2011</a:t>
            </a:r>
            <a:endParaRPr/>
          </a:p>
          <a:p>
            <a:pPr indent="-342900" lvl="0" marL="457200" rtl="0" algn="l">
              <a:spcBef>
                <a:spcPts val="1200"/>
              </a:spcBef>
              <a:spcAft>
                <a:spcPts val="0"/>
              </a:spcAft>
              <a:buSzPts val="1800"/>
              <a:buChar char="●"/>
            </a:pPr>
            <a:r>
              <a:rPr lang="en-GB"/>
              <a:t>16 million page views a month</a:t>
            </a:r>
            <a:endParaRPr/>
          </a:p>
          <a:p>
            <a:pPr indent="-342900" lvl="0" marL="457200" rtl="0" algn="l">
              <a:spcBef>
                <a:spcPts val="0"/>
              </a:spcBef>
              <a:spcAft>
                <a:spcPts val="0"/>
              </a:spcAft>
              <a:buSzPts val="1800"/>
              <a:buChar char="●"/>
            </a:pPr>
            <a:r>
              <a:rPr lang="en-GB"/>
              <a:t>3 million unique visitors a month (Facebook reaches 77 million unique visitors a month)</a:t>
            </a:r>
            <a:endParaRPr/>
          </a:p>
          <a:p>
            <a:pPr indent="-342900" lvl="0" marL="457200" rtl="0" algn="l">
              <a:spcBef>
                <a:spcPts val="0"/>
              </a:spcBef>
              <a:spcAft>
                <a:spcPts val="0"/>
              </a:spcAft>
              <a:buSzPts val="1800"/>
              <a:buChar char="●"/>
            </a:pPr>
            <a:r>
              <a:rPr lang="en-GB"/>
              <a:t>6 million visits a month</a:t>
            </a:r>
            <a:endParaRPr/>
          </a:p>
          <a:p>
            <a:pPr indent="-342900" lvl="0" marL="457200" rtl="0" algn="l">
              <a:spcBef>
                <a:spcPts val="0"/>
              </a:spcBef>
              <a:spcAft>
                <a:spcPts val="0"/>
              </a:spcAft>
              <a:buSzPts val="1800"/>
              <a:buChar char="●"/>
            </a:pPr>
            <a:r>
              <a:rPr lang="en-GB"/>
              <a:t>86% of traffic comes from Google</a:t>
            </a:r>
            <a:endParaRPr/>
          </a:p>
          <a:p>
            <a:pPr indent="-342900" lvl="0" marL="457200" rtl="0" algn="l">
              <a:spcBef>
                <a:spcPts val="0"/>
              </a:spcBef>
              <a:spcAft>
                <a:spcPts val="0"/>
              </a:spcAft>
              <a:buSzPts val="1800"/>
              <a:buChar char="●"/>
            </a:pPr>
            <a:r>
              <a:rPr lang="en-GB"/>
              <a:t>9 million active programmers in the world and 30% have used Stack Overflow.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Stackoverflow machine upgrade</a:t>
            </a:r>
            <a:endParaRPr/>
          </a:p>
        </p:txBody>
      </p:sp>
      <p:sp>
        <p:nvSpPr>
          <p:cNvPr id="189" name="Google Shape;189;p3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GB"/>
              <a:t>Web server</a:t>
            </a:r>
            <a:endParaRPr/>
          </a:p>
          <a:p>
            <a:pPr indent="-342900" lvl="0" marL="457200" rtl="0" algn="l">
              <a:spcBef>
                <a:spcPts val="1200"/>
              </a:spcBef>
              <a:spcAft>
                <a:spcPts val="0"/>
              </a:spcAft>
              <a:buSzPts val="1800"/>
              <a:buChar char="●"/>
            </a:pPr>
            <a:r>
              <a:rPr lang="en-GB"/>
              <a:t>Dell R630</a:t>
            </a:r>
            <a:endParaRPr/>
          </a:p>
          <a:p>
            <a:pPr indent="-342900" lvl="0" marL="457200" rtl="0" algn="l">
              <a:spcBef>
                <a:spcPts val="0"/>
              </a:spcBef>
              <a:spcAft>
                <a:spcPts val="0"/>
              </a:spcAft>
              <a:buSzPts val="1800"/>
              <a:buChar char="●"/>
            </a:pPr>
            <a:r>
              <a:rPr lang="en-GB"/>
              <a:t>2 x Intel E5-2697 v3 (2.6 GHz, 14-core)</a:t>
            </a:r>
            <a:endParaRPr/>
          </a:p>
          <a:p>
            <a:pPr indent="-342900" lvl="0" marL="457200" rtl="0" algn="l">
              <a:spcBef>
                <a:spcPts val="0"/>
              </a:spcBef>
              <a:spcAft>
                <a:spcPts val="0"/>
              </a:spcAft>
              <a:buSzPts val="1800"/>
              <a:buChar char="●"/>
            </a:pPr>
            <a:r>
              <a:rPr lang="en-GB"/>
              <a:t>384 GB DDR4 RAM</a:t>
            </a:r>
            <a:endParaRPr/>
          </a:p>
          <a:p>
            <a:pPr indent="-342900" lvl="0" marL="457200" rtl="0" algn="l">
              <a:spcBef>
                <a:spcPts val="0"/>
              </a:spcBef>
              <a:spcAft>
                <a:spcPts val="0"/>
              </a:spcAft>
              <a:buSzPts val="1800"/>
              <a:buChar char="●"/>
            </a:pPr>
            <a:r>
              <a:rPr lang="en-GB"/>
              <a:t>2 x Intel S3610 1.6 TB SSD (RAID 1)</a:t>
            </a:r>
            <a:endParaRPr/>
          </a:p>
          <a:p>
            <a:pPr indent="0" lvl="0" marL="457200" rtl="0" algn="l">
              <a:spcBef>
                <a:spcPts val="1200"/>
              </a:spcBef>
              <a:spcAft>
                <a:spcPts val="1200"/>
              </a:spcAft>
              <a:buNone/>
            </a:pPr>
            <a:r>
              <a:t/>
            </a:r>
            <a:endParaRPr/>
          </a:p>
        </p:txBody>
      </p:sp>
      <p:pic>
        <p:nvPicPr>
          <p:cNvPr id="190" name="Google Shape;190;p37"/>
          <p:cNvPicPr preferRelativeResize="0"/>
          <p:nvPr/>
        </p:nvPicPr>
        <p:blipFill>
          <a:blip r:embed="rId3">
            <a:alphaModFix/>
          </a:blip>
          <a:stretch>
            <a:fillRect/>
          </a:stretch>
        </p:blipFill>
        <p:spPr>
          <a:xfrm>
            <a:off x="5159325" y="1640138"/>
            <a:ext cx="3596774" cy="269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Stackoverflow machine upgrade</a:t>
            </a:r>
            <a:endParaRPr/>
          </a:p>
        </p:txBody>
      </p:sp>
      <p:sp>
        <p:nvSpPr>
          <p:cNvPr id="196" name="Google Shape;196;p3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GB"/>
              <a:t>DB server</a:t>
            </a:r>
            <a:endParaRPr/>
          </a:p>
          <a:p>
            <a:pPr indent="-334327" lvl="0" marL="457200" rtl="0" algn="l">
              <a:spcBef>
                <a:spcPts val="1200"/>
              </a:spcBef>
              <a:spcAft>
                <a:spcPts val="0"/>
              </a:spcAft>
              <a:buSzPct val="100000"/>
              <a:buChar char="●"/>
            </a:pPr>
            <a:r>
              <a:rPr lang="en-GB"/>
              <a:t>Dell R730xd</a:t>
            </a:r>
            <a:endParaRPr/>
          </a:p>
          <a:p>
            <a:pPr indent="-334327" lvl="0" marL="457200" rtl="0" algn="l">
              <a:spcBef>
                <a:spcPts val="0"/>
              </a:spcBef>
              <a:spcAft>
                <a:spcPts val="0"/>
              </a:spcAft>
              <a:buSzPct val="100000"/>
              <a:buChar char="●"/>
            </a:pPr>
            <a:r>
              <a:rPr lang="en-GB"/>
              <a:t>2 x Intel E5-2697 v3 (2.6 GHz, 14-core)</a:t>
            </a:r>
            <a:endParaRPr/>
          </a:p>
          <a:p>
            <a:pPr indent="-334327" lvl="0" marL="457200" rtl="0" algn="l">
              <a:spcBef>
                <a:spcPts val="0"/>
              </a:spcBef>
              <a:spcAft>
                <a:spcPts val="0"/>
              </a:spcAft>
              <a:buSzPct val="100000"/>
              <a:buChar char="●"/>
            </a:pPr>
            <a:r>
              <a:rPr lang="en-GB"/>
              <a:t>768 GB DDR4 RAM</a:t>
            </a:r>
            <a:endParaRPr/>
          </a:p>
          <a:p>
            <a:pPr indent="-334327" lvl="0" marL="457200" rtl="0" algn="l">
              <a:spcBef>
                <a:spcPts val="0"/>
              </a:spcBef>
              <a:spcAft>
                <a:spcPts val="0"/>
              </a:spcAft>
              <a:buSzPct val="100000"/>
              <a:buChar char="●"/>
            </a:pPr>
            <a:r>
              <a:rPr lang="en-GB"/>
              <a:t>2 x Intel S3610 1.6 TB SSD (RAID 1) for the OS</a:t>
            </a:r>
            <a:endParaRPr/>
          </a:p>
          <a:p>
            <a:pPr indent="-334327" lvl="0" marL="457200" rtl="0" algn="l">
              <a:spcBef>
                <a:spcPts val="0"/>
              </a:spcBef>
              <a:spcAft>
                <a:spcPts val="0"/>
              </a:spcAft>
              <a:buSzPct val="100000"/>
              <a:buChar char="●"/>
            </a:pPr>
            <a:r>
              <a:rPr lang="en-GB"/>
              <a:t>2 x Intel P3700 1.6 TB NVMe for tempdb</a:t>
            </a:r>
            <a:endParaRPr/>
          </a:p>
          <a:p>
            <a:pPr indent="-334327" lvl="0" marL="457200" rtl="0" algn="l">
              <a:spcBef>
                <a:spcPts val="0"/>
              </a:spcBef>
              <a:spcAft>
                <a:spcPts val="0"/>
              </a:spcAft>
              <a:buSzPct val="100000"/>
              <a:buChar char="●"/>
            </a:pPr>
            <a:r>
              <a:rPr lang="en-GB"/>
              <a:t>8 x Intel S3610 1.6 TB SSD (RAID 10) for data</a:t>
            </a:r>
            <a:endParaRPr/>
          </a:p>
          <a:p>
            <a:pPr indent="-334327" lvl="0" marL="457200" rtl="0" algn="l">
              <a:spcBef>
                <a:spcPts val="0"/>
              </a:spcBef>
              <a:spcAft>
                <a:spcPts val="0"/>
              </a:spcAft>
              <a:buSzPct val="100000"/>
              <a:buChar char="●"/>
            </a:pPr>
            <a:r>
              <a:rPr lang="en-GB"/>
              <a:t>2 x Intel S3610 800 GB SSD (RAID 1) for logs</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97" name="Google Shape;197;p38"/>
          <p:cNvPicPr preferRelativeResize="0"/>
          <p:nvPr/>
        </p:nvPicPr>
        <p:blipFill>
          <a:blip r:embed="rId3">
            <a:alphaModFix/>
          </a:blip>
          <a:stretch>
            <a:fillRect/>
          </a:stretch>
        </p:blipFill>
        <p:spPr>
          <a:xfrm>
            <a:off x="5346100" y="1489825"/>
            <a:ext cx="3706000" cy="277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Latest stats for stackoverflow from 2013 to 2016</a:t>
            </a:r>
            <a:endParaRPr/>
          </a:p>
        </p:txBody>
      </p:sp>
      <p:sp>
        <p:nvSpPr>
          <p:cNvPr id="203" name="Google Shape;203;p3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209,420,973 HTTP requests to the load balancer.</a:t>
            </a:r>
            <a:endParaRPr/>
          </a:p>
          <a:p>
            <a:pPr indent="-342900" lvl="0" marL="457200" rtl="0" algn="l">
              <a:spcBef>
                <a:spcPts val="0"/>
              </a:spcBef>
              <a:spcAft>
                <a:spcPts val="0"/>
              </a:spcAft>
              <a:buSzPts val="1800"/>
              <a:buChar char="●"/>
            </a:pPr>
            <a:r>
              <a:rPr lang="en-GB"/>
              <a:t>66,294,789 of those were page loads.</a:t>
            </a:r>
            <a:endParaRPr/>
          </a:p>
          <a:p>
            <a:pPr indent="-342900" lvl="0" marL="457200" rtl="0" algn="l">
              <a:spcBef>
                <a:spcPts val="0"/>
              </a:spcBef>
              <a:spcAft>
                <a:spcPts val="0"/>
              </a:spcAft>
              <a:buSzPts val="1800"/>
              <a:buChar char="●"/>
            </a:pPr>
            <a:r>
              <a:rPr lang="en-GB"/>
              <a:t>1.24 TB of HTTP traffic sent.</a:t>
            </a:r>
            <a:endParaRPr/>
          </a:p>
          <a:p>
            <a:pPr indent="-342900" lvl="0" marL="457200" rtl="0" algn="l">
              <a:spcBef>
                <a:spcPts val="0"/>
              </a:spcBef>
              <a:spcAft>
                <a:spcPts val="0"/>
              </a:spcAft>
              <a:buSzPts val="1800"/>
              <a:buChar char="●"/>
            </a:pPr>
            <a:r>
              <a:rPr lang="en-GB"/>
              <a:t>569 GB total received.</a:t>
            </a:r>
            <a:endParaRPr/>
          </a:p>
          <a:p>
            <a:pPr indent="-342900" lvl="0" marL="457200" rtl="0" algn="l">
              <a:spcBef>
                <a:spcPts val="0"/>
              </a:spcBef>
              <a:spcAft>
                <a:spcPts val="0"/>
              </a:spcAft>
              <a:buSzPts val="1800"/>
              <a:buChar char="●"/>
            </a:pPr>
            <a:r>
              <a:rPr lang="en-GB"/>
              <a:t>3.08 TB total sent.</a:t>
            </a:r>
            <a:endParaRPr/>
          </a:p>
          <a:p>
            <a:pPr indent="-342900" lvl="0" marL="457200" rtl="0" algn="l">
              <a:spcBef>
                <a:spcPts val="0"/>
              </a:spcBef>
              <a:spcAft>
                <a:spcPts val="0"/>
              </a:spcAft>
              <a:buSzPts val="1800"/>
              <a:buChar char="●"/>
            </a:pPr>
            <a:r>
              <a:rPr lang="en-GB"/>
              <a:t>504,816,843 SQL Queries.</a:t>
            </a:r>
            <a:endParaRPr/>
          </a:p>
          <a:p>
            <a:pPr indent="-342900" lvl="0" marL="457200" rtl="0" algn="l">
              <a:spcBef>
                <a:spcPts val="0"/>
              </a:spcBef>
              <a:spcAft>
                <a:spcPts val="0"/>
              </a:spcAft>
              <a:buSzPts val="1800"/>
              <a:buChar char="●"/>
            </a:pPr>
            <a:r>
              <a:rPr lang="en-GB"/>
              <a:t>5,831,683,114 Redis hits.</a:t>
            </a:r>
            <a:endParaRPr/>
          </a:p>
          <a:p>
            <a:pPr indent="-342900" lvl="0" marL="457200" rtl="0" algn="l">
              <a:spcBef>
                <a:spcPts val="0"/>
              </a:spcBef>
              <a:spcAft>
                <a:spcPts val="0"/>
              </a:spcAft>
              <a:buSzPts val="1800"/>
              <a:buChar char="●"/>
            </a:pPr>
            <a:r>
              <a:rPr lang="en-GB"/>
              <a:t>17,158,874 Elastic searches.</a:t>
            </a:r>
            <a:endParaRPr/>
          </a:p>
          <a:p>
            <a:pPr indent="-342900" lvl="0" marL="457200" rtl="0" algn="l">
              <a:spcBef>
                <a:spcPts val="0"/>
              </a:spcBef>
              <a:spcAft>
                <a:spcPts val="0"/>
              </a:spcAft>
              <a:buSzPts val="1800"/>
              <a:buChar char="●"/>
            </a:pPr>
            <a:r>
              <a:rPr lang="en-GB"/>
              <a:t>3,661,134 Tag Engine requests.</a:t>
            </a:r>
            <a:endParaRPr/>
          </a:p>
          <a:p>
            <a:pPr indent="-342900" lvl="0" marL="457200" rtl="0" algn="l">
              <a:spcBef>
                <a:spcPts val="0"/>
              </a:spcBef>
              <a:spcAft>
                <a:spcPts val="0"/>
              </a:spcAft>
              <a:buSzPts val="1800"/>
              <a:buChar char="●"/>
            </a:pPr>
            <a:r>
              <a:rPr lang="en-GB"/>
              <a:t>607,073,066 ms spent running SQL queries.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Horizontal scaling</a:t>
            </a:r>
            <a:endParaRPr/>
          </a:p>
        </p:txBody>
      </p:sp>
      <p:sp>
        <p:nvSpPr>
          <p:cNvPr id="209" name="Google Shape;209;p40"/>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10" name="Google Shape;210;p40"/>
          <p:cNvPicPr preferRelativeResize="0"/>
          <p:nvPr/>
        </p:nvPicPr>
        <p:blipFill>
          <a:blip r:embed="rId3">
            <a:alphaModFix/>
          </a:blip>
          <a:stretch>
            <a:fillRect/>
          </a:stretch>
        </p:blipFill>
        <p:spPr>
          <a:xfrm>
            <a:off x="2715930" y="2926675"/>
            <a:ext cx="3712124" cy="2121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Horizontal Scaling</a:t>
            </a:r>
            <a:endParaRPr/>
          </a:p>
        </p:txBody>
      </p:sp>
      <p:sp>
        <p:nvSpPr>
          <p:cNvPr id="216" name="Google Shape;216;p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Rather than investing on getting more powerful machine why now have multiple machine of relatively mediocre power to handle all the load together.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This way multiple normal machines can be deployed to manage them.</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Generally if you buy a machine of capacity (in terms of let’s say RAM, storage etc) X, this will be more costly than buying multiple machines with capacity Y, where (Y &lt; X)</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2"/>
          <p:cNvPicPr preferRelativeResize="0"/>
          <p:nvPr/>
        </p:nvPicPr>
        <p:blipFill rotWithShape="1">
          <a:blip r:embed="rId3">
            <a:alphaModFix/>
          </a:blip>
          <a:srcRect b="51085" l="0" r="0" t="0"/>
          <a:stretch/>
        </p:blipFill>
        <p:spPr>
          <a:xfrm>
            <a:off x="1423135" y="394602"/>
            <a:ext cx="6297725" cy="435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DNS should not return IP of app servers..Why ?	</a:t>
            </a:r>
            <a:endParaRPr/>
          </a:p>
        </p:txBody>
      </p:sp>
      <p:sp>
        <p:nvSpPr>
          <p:cNvPr id="227" name="Google Shape;227;p4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As we are using horizontal scaling then we have multiple machine running always</a:t>
            </a:r>
            <a:endParaRPr/>
          </a:p>
          <a:p>
            <a:pPr indent="-342900" lvl="0" marL="457200" rtl="0" algn="l">
              <a:spcBef>
                <a:spcPts val="0"/>
              </a:spcBef>
              <a:spcAft>
                <a:spcPts val="0"/>
              </a:spcAft>
              <a:buSzPts val="1800"/>
              <a:buChar char="-"/>
            </a:pPr>
            <a:r>
              <a:rPr lang="en-GB"/>
              <a:t>If at some point we have more traffic than regular then we can setup a mechanism using which a new with same config can spawn up and share the load. This is called AUTOSCALING. </a:t>
            </a:r>
            <a:endParaRPr/>
          </a:p>
          <a:p>
            <a:pPr indent="-342900" lvl="0" marL="457200" rtl="0" algn="l">
              <a:spcBef>
                <a:spcPts val="0"/>
              </a:spcBef>
              <a:spcAft>
                <a:spcPts val="0"/>
              </a:spcAft>
              <a:buSzPts val="1800"/>
              <a:buChar char="-"/>
            </a:pPr>
            <a:r>
              <a:rPr lang="en-GB"/>
              <a:t>We can similarly scale down the no. of active machine in case of low traffic.</a:t>
            </a:r>
            <a:endParaRPr/>
          </a:p>
          <a:p>
            <a:pPr indent="-342900" lvl="0" marL="457200" rtl="0" algn="l">
              <a:spcBef>
                <a:spcPts val="0"/>
              </a:spcBef>
              <a:spcAft>
                <a:spcPts val="0"/>
              </a:spcAft>
              <a:buSzPts val="1800"/>
              <a:buChar char="-"/>
            </a:pPr>
            <a:r>
              <a:rPr lang="en-GB"/>
              <a:t>Because of the possibility of new machine spawning up and some shutting down we can’t rely on their IP address to be returned by DNS.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will you learn</a:t>
            </a:r>
            <a:endParaRPr/>
          </a:p>
        </p:txBody>
      </p:sp>
      <p:sp>
        <p:nvSpPr>
          <p:cNvPr id="115" name="Google Shape;115;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Vertical Scaling</a:t>
            </a:r>
            <a:endParaRPr/>
          </a:p>
          <a:p>
            <a:pPr indent="-342900" lvl="0" marL="457200" rtl="0" algn="l">
              <a:spcBef>
                <a:spcPts val="0"/>
              </a:spcBef>
              <a:spcAft>
                <a:spcPts val="0"/>
              </a:spcAft>
              <a:buSzPts val="1800"/>
              <a:buChar char="-"/>
            </a:pPr>
            <a:r>
              <a:rPr lang="en-GB"/>
              <a:t>Case study of Stackoverflow</a:t>
            </a:r>
            <a:endParaRPr/>
          </a:p>
          <a:p>
            <a:pPr indent="-342900" lvl="0" marL="457200" rtl="0" algn="l">
              <a:spcBef>
                <a:spcPts val="0"/>
              </a:spcBef>
              <a:spcAft>
                <a:spcPts val="0"/>
              </a:spcAft>
              <a:buSzPts val="1800"/>
              <a:buChar char="-"/>
            </a:pPr>
            <a:r>
              <a:rPr lang="en-GB"/>
              <a:t>Horizontal Scaling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How to handle this ?	</a:t>
            </a:r>
            <a:endParaRPr/>
          </a:p>
        </p:txBody>
      </p:sp>
      <p:sp>
        <p:nvSpPr>
          <p:cNvPr id="233" name="Google Shape;233;p4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about we introduce an intermediate layer between client and app servers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We call this layer as LOAD BALANCER…</a:t>
            </a:r>
            <a:endParaRPr/>
          </a:p>
          <a:p>
            <a:pPr indent="0" lvl="0" marL="0" rtl="0" algn="l">
              <a:spcBef>
                <a:spcPts val="1200"/>
              </a:spcBef>
              <a:spcAft>
                <a:spcPts val="1200"/>
              </a:spcAft>
              <a:buNone/>
            </a:pPr>
            <a:r>
              <a:rPr lang="en-GB"/>
              <a:t>It can divide requests between diff machines.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5"/>
          <p:cNvPicPr preferRelativeResize="0"/>
          <p:nvPr/>
        </p:nvPicPr>
        <p:blipFill rotWithShape="1">
          <a:blip r:embed="rId3">
            <a:alphaModFix/>
          </a:blip>
          <a:srcRect b="64414" l="0" r="0" t="0"/>
          <a:stretch/>
        </p:blipFill>
        <p:spPr>
          <a:xfrm>
            <a:off x="1519075" y="1036051"/>
            <a:ext cx="6105826" cy="307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Recap</a:t>
            </a:r>
            <a:endParaRPr/>
          </a:p>
        </p:txBody>
      </p:sp>
      <p:sp>
        <p:nvSpPr>
          <p:cNvPr id="244" name="Google Shape;244;p4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As the scale on app grows , scalability problem needs to be tackled.</a:t>
            </a:r>
            <a:endParaRPr/>
          </a:p>
          <a:p>
            <a:pPr indent="-342900" lvl="0" marL="457200" rtl="0" algn="l">
              <a:spcBef>
                <a:spcPts val="0"/>
              </a:spcBef>
              <a:spcAft>
                <a:spcPts val="0"/>
              </a:spcAft>
              <a:buSzPts val="1800"/>
              <a:buChar char="-"/>
            </a:pPr>
            <a:r>
              <a:rPr lang="en-GB"/>
              <a:t>We can improve capability of machine to handle more requests called as vertical scaling</a:t>
            </a:r>
            <a:endParaRPr/>
          </a:p>
          <a:p>
            <a:pPr indent="-342900" lvl="0" marL="457200" rtl="0" algn="l">
              <a:spcBef>
                <a:spcPts val="0"/>
              </a:spcBef>
              <a:spcAft>
                <a:spcPts val="0"/>
              </a:spcAft>
              <a:buSzPts val="1800"/>
              <a:buChar char="-"/>
            </a:pPr>
            <a:r>
              <a:rPr lang="en-GB"/>
              <a:t>We can deploy multiple machines with </a:t>
            </a:r>
            <a:r>
              <a:rPr lang="en-GB"/>
              <a:t>mediocre</a:t>
            </a:r>
            <a:r>
              <a:rPr lang="en-GB"/>
              <a:t> config to balance out the load called as horizontal scaling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21" name="Google Shape;121;p27"/>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22" name="Google Shape;122;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Problems Of LOW machine config</a:t>
            </a:r>
            <a:endParaRPr b="1"/>
          </a:p>
          <a:p>
            <a:pPr indent="0" lvl="0" marL="0" rtl="0" algn="l">
              <a:spcBef>
                <a:spcPts val="1200"/>
              </a:spcBef>
              <a:spcAft>
                <a:spcPts val="0"/>
              </a:spcAft>
              <a:buNone/>
            </a:pPr>
            <a:r>
              <a:t/>
            </a:r>
            <a:endParaRPr b="1"/>
          </a:p>
          <a:p>
            <a:pPr indent="-342900" lvl="0" marL="457200" rtl="0" algn="l">
              <a:spcBef>
                <a:spcPts val="1200"/>
              </a:spcBef>
              <a:spcAft>
                <a:spcPts val="0"/>
              </a:spcAft>
              <a:buSzPts val="1800"/>
              <a:buChar char="●"/>
            </a:pPr>
            <a:r>
              <a:rPr b="1" lang="en-GB"/>
              <a:t>Traffic issues</a:t>
            </a:r>
            <a:endParaRPr b="1"/>
          </a:p>
          <a:p>
            <a:pPr indent="-342900" lvl="0" marL="457200" rtl="0" algn="l">
              <a:spcBef>
                <a:spcPts val="0"/>
              </a:spcBef>
              <a:spcAft>
                <a:spcPts val="0"/>
              </a:spcAft>
              <a:buSzPts val="1800"/>
              <a:buChar char="●"/>
            </a:pPr>
            <a:r>
              <a:rPr b="1" lang="en-GB"/>
              <a:t>With every new bookmark storage left was reducing</a:t>
            </a:r>
            <a:endParaRPr b="1"/>
          </a:p>
        </p:txBody>
      </p:sp>
      <p:pic>
        <p:nvPicPr>
          <p:cNvPr id="123" name="Google Shape;123;p27"/>
          <p:cNvPicPr preferRelativeResize="0"/>
          <p:nvPr/>
        </p:nvPicPr>
        <p:blipFill>
          <a:blip r:embed="rId3">
            <a:alphaModFix/>
          </a:blip>
          <a:stretch>
            <a:fillRect/>
          </a:stretch>
        </p:blipFill>
        <p:spPr>
          <a:xfrm>
            <a:off x="125738" y="1047975"/>
            <a:ext cx="4324724" cy="325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Problems of popularity of the app</a:t>
            </a:r>
            <a:endParaRPr/>
          </a:p>
        </p:txBody>
      </p:sp>
      <p:sp>
        <p:nvSpPr>
          <p:cNvPr id="129" name="Google Shape;129;p28"/>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0" name="Google Shape;130;p28"/>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Now if we assume that more users will onboard on our app with time. Then a single machine won’t be able to serve all the traffic</a:t>
            </a:r>
            <a:endParaRPr/>
          </a:p>
          <a:p>
            <a:pPr indent="-317500" lvl="0" marL="457200" rtl="0" algn="l">
              <a:spcBef>
                <a:spcPts val="1200"/>
              </a:spcBef>
              <a:spcAft>
                <a:spcPts val="0"/>
              </a:spcAft>
              <a:buSzPts val="1400"/>
              <a:buChar char="●"/>
            </a:pPr>
            <a:r>
              <a:rPr lang="en-GB"/>
              <a:t>The Ram of a single machine won’t be sufficient</a:t>
            </a:r>
            <a:endParaRPr/>
          </a:p>
          <a:p>
            <a:pPr indent="-317500" lvl="0" marL="457200" rtl="0" algn="l">
              <a:spcBef>
                <a:spcPts val="0"/>
              </a:spcBef>
              <a:spcAft>
                <a:spcPts val="0"/>
              </a:spcAft>
              <a:buSzPts val="1400"/>
              <a:buChar char="●"/>
            </a:pPr>
            <a:r>
              <a:rPr lang="en-GB"/>
              <a:t>Disk storage will also reduce</a:t>
            </a:r>
            <a:endParaRPr/>
          </a:p>
          <a:p>
            <a:pPr indent="-317500" lvl="0" marL="457200" rtl="0" algn="l">
              <a:spcBef>
                <a:spcPts val="0"/>
              </a:spcBef>
              <a:spcAft>
                <a:spcPts val="0"/>
              </a:spcAft>
              <a:buSzPts val="1400"/>
              <a:buChar char="●"/>
            </a:pPr>
            <a:r>
              <a:rPr lang="en-GB"/>
              <a:t>No. of simultaneous connection won’t be enough</a:t>
            </a:r>
            <a:endParaRPr/>
          </a:p>
          <a:p>
            <a:pPr indent="-317500" lvl="0" marL="457200" rtl="0" algn="l">
              <a:spcBef>
                <a:spcPts val="0"/>
              </a:spcBef>
              <a:spcAft>
                <a:spcPts val="0"/>
              </a:spcAft>
              <a:buSzPts val="1400"/>
              <a:buChar char="●"/>
            </a:pPr>
            <a:r>
              <a:rPr lang="en-GB"/>
              <a:t>Computation capacity of system will be less.</a:t>
            </a:r>
            <a:endParaRPr/>
          </a:p>
        </p:txBody>
      </p:sp>
      <p:pic>
        <p:nvPicPr>
          <p:cNvPr id="131" name="Google Shape;131;p28"/>
          <p:cNvPicPr preferRelativeResize="0"/>
          <p:nvPr/>
        </p:nvPicPr>
        <p:blipFill>
          <a:blip r:embed="rId3">
            <a:alphaModFix/>
          </a:blip>
          <a:stretch>
            <a:fillRect/>
          </a:stretch>
        </p:blipFill>
        <p:spPr>
          <a:xfrm>
            <a:off x="330450" y="1529075"/>
            <a:ext cx="4114800" cy="3000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Let’s buy a bigger machine then ?</a:t>
            </a:r>
            <a:endParaRPr/>
          </a:p>
        </p:txBody>
      </p:sp>
      <p:sp>
        <p:nvSpPr>
          <p:cNvPr id="137" name="Google Shape;137;p29"/>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earlier days, people used to upgrade to higher machine config.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If let’s say we are out of disk storage them we can buy a machine with a higher disk storage.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We call it as Vertical scaling. </a:t>
            </a:r>
            <a:endParaRPr/>
          </a:p>
        </p:txBody>
      </p:sp>
      <p:sp>
        <p:nvSpPr>
          <p:cNvPr id="138" name="Google Shape;138;p29"/>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9"/>
          <p:cNvPicPr preferRelativeResize="0"/>
          <p:nvPr/>
        </p:nvPicPr>
        <p:blipFill>
          <a:blip r:embed="rId3">
            <a:alphaModFix/>
          </a:blip>
          <a:stretch>
            <a:fillRect/>
          </a:stretch>
        </p:blipFill>
        <p:spPr>
          <a:xfrm>
            <a:off x="4600875" y="1719800"/>
            <a:ext cx="4310550" cy="2264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Vertical Scaling</a:t>
            </a:r>
            <a:endParaRPr/>
          </a:p>
        </p:txBody>
      </p:sp>
      <p:sp>
        <p:nvSpPr>
          <p:cNvPr id="145" name="Google Shape;145;p30"/>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6" name="Google Shape;146;p30"/>
          <p:cNvPicPr preferRelativeResize="0"/>
          <p:nvPr/>
        </p:nvPicPr>
        <p:blipFill>
          <a:blip r:embed="rId3">
            <a:alphaModFix/>
          </a:blip>
          <a:stretch>
            <a:fillRect/>
          </a:stretch>
        </p:blipFill>
        <p:spPr>
          <a:xfrm>
            <a:off x="2793780" y="2730724"/>
            <a:ext cx="3556448" cy="2032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Problems with Vertical Scaling</a:t>
            </a:r>
            <a:endParaRPr/>
          </a:p>
        </p:txBody>
      </p:sp>
      <p:sp>
        <p:nvSpPr>
          <p:cNvPr id="152" name="Google Shape;152;p3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We cannot always correctly anticipate the amount of traffic we will get later.</a:t>
            </a:r>
            <a:endParaRPr/>
          </a:p>
          <a:p>
            <a:pPr indent="-342900" lvl="0" marL="457200" rtl="0" algn="l">
              <a:lnSpc>
                <a:spcPct val="150000"/>
              </a:lnSpc>
              <a:spcBef>
                <a:spcPts val="0"/>
              </a:spcBef>
              <a:spcAft>
                <a:spcPts val="0"/>
              </a:spcAft>
              <a:buSzPts val="1800"/>
              <a:buChar char="●"/>
            </a:pPr>
            <a:r>
              <a:rPr lang="en-GB"/>
              <a:t>Due to this during necessity we upgrade the machine, but it can be a repetitive process and migration to a new heavier machine will be costly.</a:t>
            </a:r>
            <a:endParaRPr/>
          </a:p>
          <a:p>
            <a:pPr indent="-342900" lvl="0" marL="457200" rtl="0" algn="l">
              <a:lnSpc>
                <a:spcPct val="150000"/>
              </a:lnSpc>
              <a:spcBef>
                <a:spcPts val="0"/>
              </a:spcBef>
              <a:spcAft>
                <a:spcPts val="0"/>
              </a:spcAft>
              <a:buSzPts val="1800"/>
              <a:buChar char="●"/>
            </a:pPr>
            <a:r>
              <a:rPr lang="en-GB"/>
              <a:t>There is a logical limit to how much more powerful machine we can get.</a:t>
            </a:r>
            <a:endParaRPr/>
          </a:p>
          <a:p>
            <a:pPr indent="-342900" lvl="0" marL="457200" rtl="0" algn="l">
              <a:lnSpc>
                <a:spcPct val="150000"/>
              </a:lnSpc>
              <a:spcBef>
                <a:spcPts val="0"/>
              </a:spcBef>
              <a:spcAft>
                <a:spcPts val="0"/>
              </a:spcAft>
              <a:buSzPts val="1800"/>
              <a:buChar char="●"/>
            </a:pPr>
            <a:r>
              <a:rPr lang="en-GB"/>
              <a:t>If we just have a single machine running the server, it can cause single point of failure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Problems with Vertical Scaling</a:t>
            </a:r>
            <a:endParaRPr/>
          </a:p>
        </p:txBody>
      </p:sp>
      <p:sp>
        <p:nvSpPr>
          <p:cNvPr id="158" name="Google Shape;158;p3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We cannot very easily reduce machine size when there is low traffic.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Key points about Vertical Scaling</a:t>
            </a:r>
            <a:endParaRPr/>
          </a:p>
        </p:txBody>
      </p:sp>
      <p:sp>
        <p:nvSpPr>
          <p:cNvPr id="164" name="Google Shape;164;p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It can lead to Single point of failure</a:t>
            </a:r>
            <a:endParaRPr/>
          </a:p>
          <a:p>
            <a:pPr indent="-342900" lvl="0" marL="457200" rtl="0" algn="l">
              <a:spcBef>
                <a:spcPts val="0"/>
              </a:spcBef>
              <a:spcAft>
                <a:spcPts val="0"/>
              </a:spcAft>
              <a:buSzPts val="1800"/>
              <a:buChar char="●"/>
            </a:pPr>
            <a:r>
              <a:rPr lang="en-GB"/>
              <a:t>We don’t need much network calls here as inter process comm can be sufficient.</a:t>
            </a:r>
            <a:endParaRPr/>
          </a:p>
          <a:p>
            <a:pPr indent="-342900" lvl="0" marL="457200" rtl="0" algn="l">
              <a:spcBef>
                <a:spcPts val="0"/>
              </a:spcBef>
              <a:spcAft>
                <a:spcPts val="0"/>
              </a:spcAft>
              <a:buSzPts val="1800"/>
              <a:buChar char="●"/>
            </a:pPr>
            <a:r>
              <a:rPr lang="en-GB"/>
              <a:t>Consistency can be easily managed</a:t>
            </a:r>
            <a:endParaRPr/>
          </a:p>
          <a:p>
            <a:pPr indent="-342900" lvl="0" marL="457200" rtl="0" algn="l">
              <a:spcBef>
                <a:spcPts val="0"/>
              </a:spcBef>
              <a:spcAft>
                <a:spcPts val="0"/>
              </a:spcAft>
              <a:buSzPts val="1800"/>
              <a:buChar char="●"/>
            </a:pPr>
            <a:r>
              <a:rPr lang="en-GB"/>
              <a:t>Can lead to downtime</a:t>
            </a:r>
            <a:endParaRPr/>
          </a:p>
          <a:p>
            <a:pPr indent="-342900" lvl="0" marL="457200" rtl="0" algn="l">
              <a:spcBef>
                <a:spcPts val="0"/>
              </a:spcBef>
              <a:spcAft>
                <a:spcPts val="0"/>
              </a:spcAft>
              <a:buSzPts val="1800"/>
              <a:buChar char="●"/>
            </a:pPr>
            <a:r>
              <a:rPr lang="en-GB"/>
              <a:t>Less complexity and less management required</a:t>
            </a:r>
            <a:endParaRPr/>
          </a:p>
          <a:p>
            <a:pPr indent="-342900" lvl="0" marL="457200" rtl="0" algn="l">
              <a:spcBef>
                <a:spcPts val="0"/>
              </a:spcBef>
              <a:spcAft>
                <a:spcPts val="0"/>
              </a:spcAft>
              <a:buSzPts val="1800"/>
              <a:buChar char="●"/>
            </a:pPr>
            <a:r>
              <a:rPr lang="en-GB"/>
              <a:t>Workload can be spread in multiple cores of the machine.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